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006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6370" autoAdjust="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8AF82C-12E9-4C60-893A-97392CE4C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09B35BA-8179-4DE1-83D9-37881CB3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3E8C81-2895-4B0B-995A-288D42E69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8ACD54-9688-4AE1-970B-30B91E5F9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FA793E-EFDE-4B11-A815-91479E7E8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5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1C382C-9563-462B-8778-9CC658A3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2148245-6570-4282-A2F8-497FEE812C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4110CD-BD8D-429C-AED5-89FEDD80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70AFE53-C69E-4363-B144-60DC63FB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E6D575-B41A-46B9-9389-F7FCC21AD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37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21CD69F-B185-4083-90D8-E311EFFB4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DAF6EB-10A8-43C2-9328-9D7EDB1E07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49FBB1-BD6D-4ED6-9689-6BCE35DC1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08B5B8-D1BA-4851-8093-4054F2BC7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2847B1-0D43-4C73-BAEB-55E8F2F7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716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4024A8-A44F-4699-A6A6-E49169892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BFFFC5-556E-44BD-A056-C25B3FE90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D55608-F651-489D-A5E7-22F348444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DF3C53-1BCF-4FE1-8490-136C1016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BFFFCF-6C9E-4AB7-9C3B-5C19915A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44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8A8098-6EDD-4487-BEAA-2D2874112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C6641E-DB65-4F27-9CC9-B8AC96FE1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970A3B-9159-4264-8DA5-A4389A603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8CAED9-DFB6-4044-8706-E6DD913A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9C613AD-7B57-4828-93C0-D64C2258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80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0110A5-3A56-4E15-B6F6-4A0688CC4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1EF7F2D-55FF-4F2C-AE36-3CCB566D72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B4735E9-7FE0-4550-BF04-5F76120A9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866B4C-ABDD-4260-ADD0-082E41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E741C89-8AED-485A-8767-C9A42356D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D6DE870-20CA-4B9A-94F0-699522857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87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53E9E4-58ED-4955-A9E5-5F5125CD0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1B2E89-6B5B-4075-8E99-F765FB858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C2BAA61-C6F7-440F-B030-BFD68624A8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ED06404-AF58-4C84-A47B-50B6A77E31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1E7D405-D975-43FB-BD94-4B361A014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AF4FC6B-71F0-401A-B63D-6FFB16EA0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E455E1D-23F5-469A-84E0-0A1F06AAF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CE28E66-00C9-419B-9D99-CAC63C22A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64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34B346-E574-48CA-9EB7-5B246BF23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BC4E9ED-35BC-491F-81C0-731B457FB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088E26C-86C2-431F-B396-4629818B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BA4DEC4-8325-4A07-AFBF-108228FE3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932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AF18F8B-3753-4451-A9B0-FA5498A1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48F060D-EAB5-4430-909F-D709B852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407DF1F-B28A-4E44-AF7E-25EB1F1B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84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3C4BB0-4112-4D88-B744-4589AD85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87B4210-24BB-412E-9B93-742338BF1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6895EAB-A9D6-49C2-A62B-2CB7AB412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E4A7FB-D1B6-4C9B-A711-903EA47B0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E3C28D-29DA-4696-88C7-1818A7169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E8DF268-E450-46C9-AC6E-C799674A3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4238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E8D55B-6AB4-4EF5-A726-580869E8B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FF389B8-2EFE-4832-93C1-096724A09F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7B92238-D61B-479C-A4AC-63AB5F9A4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3AF722-166D-4D65-8C7F-CA9CC4258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E1314C-ED53-4392-9C1C-A0CF3A76D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9F9E640-17F9-43C4-925D-9D22841B5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83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5A7C4A9-4023-43BC-85A0-2BC2C10F8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9B4C6B8-20AB-45C6-B92A-0E0E8FA35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170493-3197-4F38-8B0F-F49A9D62F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D522-C7F4-48B9-B72C-4E566264ABDA}" type="datetimeFigureOut">
              <a:rPr lang="ko-KR" altLang="en-US" smtClean="0"/>
              <a:t>2023-07-19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143AACC-1354-401A-8D3F-F2149DAF6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B1E0BC-972F-4101-9436-0A9D49BB5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2B5EC-FA3E-4814-BFFB-8FE84D8A9D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196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07156C56-6F3F-4C42-98C2-DE63523FBE22}"/>
              </a:ext>
            </a:extLst>
          </p:cNvPr>
          <p:cNvGrpSpPr/>
          <p:nvPr/>
        </p:nvGrpSpPr>
        <p:grpSpPr>
          <a:xfrm>
            <a:off x="3135086" y="1306013"/>
            <a:ext cx="6119393" cy="4084592"/>
            <a:chOff x="6193479" y="1419225"/>
            <a:chExt cx="4994303" cy="3724275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72DC897A-6B38-43F8-8672-C68F1C73A1B7}"/>
                </a:ext>
              </a:extLst>
            </p:cNvPr>
            <p:cNvSpPr/>
            <p:nvPr/>
          </p:nvSpPr>
          <p:spPr>
            <a:xfrm>
              <a:off x="6200777" y="1419225"/>
              <a:ext cx="4895851" cy="3724275"/>
            </a:xfrm>
            <a:prstGeom prst="rect">
              <a:avLst/>
            </a:prstGeom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AF4BE75E-5DA7-42B3-B73E-012BF0D089E4}"/>
                </a:ext>
              </a:extLst>
            </p:cNvPr>
            <p:cNvSpPr/>
            <p:nvPr/>
          </p:nvSpPr>
          <p:spPr>
            <a:xfrm>
              <a:off x="6193479" y="1419225"/>
              <a:ext cx="4895851" cy="419100"/>
            </a:xfrm>
            <a:prstGeom prst="rect">
              <a:avLst/>
            </a:prstGeom>
            <a:solidFill>
              <a:srgbClr val="0062A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4CBB60C-0F74-4D06-9401-873B91CE4462}"/>
                </a:ext>
              </a:extLst>
            </p:cNvPr>
            <p:cNvSpPr txBox="1"/>
            <p:nvPr/>
          </p:nvSpPr>
          <p:spPr>
            <a:xfrm>
              <a:off x="6227125" y="1474430"/>
              <a:ext cx="4828558" cy="30868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600" kern="0" dirty="0">
                  <a:solidFill>
                    <a:prstClr val="white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수입식품 영업에 필요한 </a:t>
              </a: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위생교육 이수 안내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AEE761D-819C-4ADD-BE57-4E1C05F3440C}"/>
                </a:ext>
              </a:extLst>
            </p:cNvPr>
            <p:cNvSpPr txBox="1"/>
            <p:nvPr/>
          </p:nvSpPr>
          <p:spPr>
            <a:xfrm>
              <a:off x="6400802" y="1924050"/>
              <a:ext cx="47869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kern="0" dirty="0">
                  <a:solidFill>
                    <a:srgbClr val="17375E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위생교육 시간</a:t>
              </a:r>
            </a:p>
          </p:txBody>
        </p: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7F699EEE-6410-4385-8CB7-91CFB10FBBED}"/>
                </a:ext>
              </a:extLst>
            </p:cNvPr>
            <p:cNvGrpSpPr/>
            <p:nvPr/>
          </p:nvGrpSpPr>
          <p:grpSpPr>
            <a:xfrm rot="10800000">
              <a:off x="6299108" y="2038820"/>
              <a:ext cx="143397" cy="120742"/>
              <a:chOff x="1446066" y="1340768"/>
              <a:chExt cx="216024" cy="216025"/>
            </a:xfrm>
          </p:grpSpPr>
          <p:grpSp>
            <p:nvGrpSpPr>
              <p:cNvPr id="92" name="그룹 91">
                <a:extLst>
                  <a:ext uri="{FF2B5EF4-FFF2-40B4-BE49-F238E27FC236}">
                    <a16:creationId xmlns:a16="http://schemas.microsoft.com/office/drawing/2014/main" id="{AD7CC274-3ADE-489F-B08D-345950EACA19}"/>
                  </a:ext>
                </a:extLst>
              </p:cNvPr>
              <p:cNvGrpSpPr/>
              <p:nvPr/>
            </p:nvGrpSpPr>
            <p:grpSpPr>
              <a:xfrm>
                <a:off x="1446066" y="1340768"/>
                <a:ext cx="216024" cy="216025"/>
                <a:chOff x="1169816" y="1340768"/>
                <a:chExt cx="216024" cy="216025"/>
              </a:xfrm>
            </p:grpSpPr>
            <p:sp>
              <p:nvSpPr>
                <p:cNvPr id="94" name="직사각형 93">
                  <a:extLst>
                    <a:ext uri="{FF2B5EF4-FFF2-40B4-BE49-F238E27FC236}">
                      <a16:creationId xmlns:a16="http://schemas.microsoft.com/office/drawing/2014/main" id="{24EB79CA-C8D7-4572-A6FA-84174CD8C88E}"/>
                    </a:ext>
                  </a:extLst>
                </p:cNvPr>
                <p:cNvSpPr/>
                <p:nvPr/>
              </p:nvSpPr>
              <p:spPr>
                <a:xfrm>
                  <a:off x="1169816" y="1340768"/>
                  <a:ext cx="216024" cy="216023"/>
                </a:xfrm>
                <a:prstGeom prst="rect">
                  <a:avLst/>
                </a:prstGeom>
                <a:solidFill>
                  <a:srgbClr val="0062A8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5" name="직사각형 5">
                  <a:extLst>
                    <a:ext uri="{FF2B5EF4-FFF2-40B4-BE49-F238E27FC236}">
                      <a16:creationId xmlns:a16="http://schemas.microsoft.com/office/drawing/2014/main" id="{533DF2DA-0946-4354-A18B-24329CA66502}"/>
                    </a:ext>
                  </a:extLst>
                </p:cNvPr>
                <p:cNvSpPr/>
                <p:nvPr/>
              </p:nvSpPr>
              <p:spPr>
                <a:xfrm>
                  <a:off x="1217657" y="1380802"/>
                  <a:ext cx="168183" cy="175991"/>
                </a:xfrm>
                <a:custGeom>
                  <a:avLst/>
                  <a:gdLst>
                    <a:gd name="connsiteX0" fmla="*/ 0 w 216024"/>
                    <a:gd name="connsiteY0" fmla="*/ 0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  <a:gd name="connsiteX4" fmla="*/ 0 w 216024"/>
                    <a:gd name="connsiteY4" fmla="*/ 0 h 216024"/>
                    <a:gd name="connsiteX0" fmla="*/ 0 w 216024"/>
                    <a:gd name="connsiteY0" fmla="*/ 216024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024" h="216024">
                      <a:moveTo>
                        <a:pt x="0" y="216024"/>
                      </a:moveTo>
                      <a:lnTo>
                        <a:pt x="216024" y="0"/>
                      </a:lnTo>
                      <a:lnTo>
                        <a:pt x="216024" y="216024"/>
                      </a:lnTo>
                      <a:lnTo>
                        <a:pt x="0" y="216024"/>
                      </a:lnTo>
                      <a:close/>
                    </a:path>
                  </a:pathLst>
                </a:custGeom>
                <a:solidFill>
                  <a:srgbClr val="00376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sp>
            <p:nvSpPr>
              <p:cNvPr id="93" name="직사각형 92">
                <a:extLst>
                  <a:ext uri="{FF2B5EF4-FFF2-40B4-BE49-F238E27FC236}">
                    <a16:creationId xmlns:a16="http://schemas.microsoft.com/office/drawing/2014/main" id="{1F93AB24-CD69-470D-8B6A-A1FC1AD9A03A}"/>
                  </a:ext>
                </a:extLst>
              </p:cNvPr>
              <p:cNvSpPr/>
              <p:nvPr/>
            </p:nvSpPr>
            <p:spPr>
              <a:xfrm>
                <a:off x="1507927" y="1402631"/>
                <a:ext cx="92298" cy="92298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8C757F0-C6E7-4FB2-9A6C-5EFC7D8587F4}"/>
                </a:ext>
              </a:extLst>
            </p:cNvPr>
            <p:cNvSpPr txBox="1"/>
            <p:nvPr/>
          </p:nvSpPr>
          <p:spPr>
            <a:xfrm>
              <a:off x="6353177" y="2256027"/>
              <a:ext cx="47148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① 신규교육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(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영업등록을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하려는 경우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)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4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시간</a:t>
              </a:r>
              <a:endParaRPr lang="en-US" altLang="ko-KR" sz="1400" ker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②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보수교육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(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기존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영업자가 매년 의무적으로 이수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)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3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시간</a:t>
              </a:r>
              <a:endParaRPr lang="ko-KR" altLang="en-US" sz="1400" kern="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3C3A344-CF25-4882-A068-04E4CF0E8831}"/>
                </a:ext>
              </a:extLst>
            </p:cNvPr>
            <p:cNvSpPr txBox="1"/>
            <p:nvPr/>
          </p:nvSpPr>
          <p:spPr>
            <a:xfrm>
              <a:off x="6400802" y="2837751"/>
              <a:ext cx="47869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kern="0" dirty="0">
                  <a:solidFill>
                    <a:srgbClr val="17375E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기존 영업자의 신규 영업등록 시 교육이수 인정 범위</a:t>
              </a: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26FBFCBE-8A75-486C-B0EA-EF6878E056C7}"/>
                </a:ext>
              </a:extLst>
            </p:cNvPr>
            <p:cNvGrpSpPr/>
            <p:nvPr/>
          </p:nvGrpSpPr>
          <p:grpSpPr>
            <a:xfrm rot="10800000">
              <a:off x="6299108" y="2952521"/>
              <a:ext cx="143397" cy="120742"/>
              <a:chOff x="1446066" y="1340768"/>
              <a:chExt cx="216024" cy="216025"/>
            </a:xfrm>
          </p:grpSpPr>
          <p:grpSp>
            <p:nvGrpSpPr>
              <p:cNvPr id="99" name="그룹 98">
                <a:extLst>
                  <a:ext uri="{FF2B5EF4-FFF2-40B4-BE49-F238E27FC236}">
                    <a16:creationId xmlns:a16="http://schemas.microsoft.com/office/drawing/2014/main" id="{A2485398-FE9E-403D-A59C-C5F3CA2B1C29}"/>
                  </a:ext>
                </a:extLst>
              </p:cNvPr>
              <p:cNvGrpSpPr/>
              <p:nvPr/>
            </p:nvGrpSpPr>
            <p:grpSpPr>
              <a:xfrm>
                <a:off x="1446066" y="1340768"/>
                <a:ext cx="216024" cy="216025"/>
                <a:chOff x="1169816" y="1340768"/>
                <a:chExt cx="216024" cy="216025"/>
              </a:xfrm>
            </p:grpSpPr>
            <p:sp>
              <p:nvSpPr>
                <p:cNvPr id="101" name="직사각형 100">
                  <a:extLst>
                    <a:ext uri="{FF2B5EF4-FFF2-40B4-BE49-F238E27FC236}">
                      <a16:creationId xmlns:a16="http://schemas.microsoft.com/office/drawing/2014/main" id="{5743FC5E-E5C1-4A91-808B-B30A1C256B97}"/>
                    </a:ext>
                  </a:extLst>
                </p:cNvPr>
                <p:cNvSpPr/>
                <p:nvPr/>
              </p:nvSpPr>
              <p:spPr>
                <a:xfrm>
                  <a:off x="1169816" y="1340768"/>
                  <a:ext cx="216024" cy="216023"/>
                </a:xfrm>
                <a:prstGeom prst="rect">
                  <a:avLst/>
                </a:prstGeom>
                <a:solidFill>
                  <a:srgbClr val="0062A8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02" name="직사각형 5">
                  <a:extLst>
                    <a:ext uri="{FF2B5EF4-FFF2-40B4-BE49-F238E27FC236}">
                      <a16:creationId xmlns:a16="http://schemas.microsoft.com/office/drawing/2014/main" id="{E6A2460E-B1FC-47D7-BDDE-927732D904D4}"/>
                    </a:ext>
                  </a:extLst>
                </p:cNvPr>
                <p:cNvSpPr/>
                <p:nvPr/>
              </p:nvSpPr>
              <p:spPr>
                <a:xfrm>
                  <a:off x="1217657" y="1380802"/>
                  <a:ext cx="168183" cy="175991"/>
                </a:xfrm>
                <a:custGeom>
                  <a:avLst/>
                  <a:gdLst>
                    <a:gd name="connsiteX0" fmla="*/ 0 w 216024"/>
                    <a:gd name="connsiteY0" fmla="*/ 0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  <a:gd name="connsiteX4" fmla="*/ 0 w 216024"/>
                    <a:gd name="connsiteY4" fmla="*/ 0 h 216024"/>
                    <a:gd name="connsiteX0" fmla="*/ 0 w 216024"/>
                    <a:gd name="connsiteY0" fmla="*/ 216024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024" h="216024">
                      <a:moveTo>
                        <a:pt x="0" y="216024"/>
                      </a:moveTo>
                      <a:lnTo>
                        <a:pt x="216024" y="0"/>
                      </a:lnTo>
                      <a:lnTo>
                        <a:pt x="216024" y="216024"/>
                      </a:lnTo>
                      <a:lnTo>
                        <a:pt x="0" y="216024"/>
                      </a:lnTo>
                      <a:close/>
                    </a:path>
                  </a:pathLst>
                </a:custGeom>
                <a:solidFill>
                  <a:srgbClr val="00376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sp>
            <p:nvSpPr>
              <p:cNvPr id="100" name="직사각형 99">
                <a:extLst>
                  <a:ext uri="{FF2B5EF4-FFF2-40B4-BE49-F238E27FC236}">
                    <a16:creationId xmlns:a16="http://schemas.microsoft.com/office/drawing/2014/main" id="{8C17E459-6EA6-4C1C-A399-169E5DBDBA2C}"/>
                  </a:ext>
                </a:extLst>
              </p:cNvPr>
              <p:cNvSpPr/>
              <p:nvPr/>
            </p:nvSpPr>
            <p:spPr>
              <a:xfrm>
                <a:off x="1507927" y="1402631"/>
                <a:ext cx="92298" cy="92298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9F7D59-F472-430A-B566-85CB969527BB}"/>
                </a:ext>
              </a:extLst>
            </p:cNvPr>
            <p:cNvSpPr txBox="1"/>
            <p:nvPr/>
          </p:nvSpPr>
          <p:spPr>
            <a:xfrm>
              <a:off x="6353177" y="3160203"/>
              <a:ext cx="47148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① 신규 위생교육을 받고 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년이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지나지 않은 경우</a:t>
              </a:r>
              <a:endParaRPr lang="en-US" altLang="ko-KR" sz="1400" ker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②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당해 년도 보수교육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(3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시간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)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을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받은 경우</a:t>
              </a:r>
              <a:endParaRPr lang="en-US" altLang="ko-KR" sz="1400" kern="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3A4509C-CEA6-4444-97D0-A91A0B264F25}"/>
                </a:ext>
              </a:extLst>
            </p:cNvPr>
            <p:cNvSpPr txBox="1"/>
            <p:nvPr/>
          </p:nvSpPr>
          <p:spPr>
            <a:xfrm>
              <a:off x="6400802" y="3785838"/>
              <a:ext cx="47869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kern="0" dirty="0">
                  <a:solidFill>
                    <a:srgbClr val="17375E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영업자 대신 관리책임자가 위생교육을 받을 수 있는 경우</a:t>
              </a:r>
            </a:p>
          </p:txBody>
        </p:sp>
        <p:grpSp>
          <p:nvGrpSpPr>
            <p:cNvPr id="105" name="그룹 104">
              <a:extLst>
                <a:ext uri="{FF2B5EF4-FFF2-40B4-BE49-F238E27FC236}">
                  <a16:creationId xmlns:a16="http://schemas.microsoft.com/office/drawing/2014/main" id="{4D53D132-58D8-43F7-B0AA-631CFBB5DBE5}"/>
                </a:ext>
              </a:extLst>
            </p:cNvPr>
            <p:cNvGrpSpPr/>
            <p:nvPr/>
          </p:nvGrpSpPr>
          <p:grpSpPr>
            <a:xfrm rot="10800000">
              <a:off x="6299108" y="3900608"/>
              <a:ext cx="143397" cy="120742"/>
              <a:chOff x="1446066" y="1340768"/>
              <a:chExt cx="216024" cy="216025"/>
            </a:xfrm>
          </p:grpSpPr>
          <p:grpSp>
            <p:nvGrpSpPr>
              <p:cNvPr id="106" name="그룹 105">
                <a:extLst>
                  <a:ext uri="{FF2B5EF4-FFF2-40B4-BE49-F238E27FC236}">
                    <a16:creationId xmlns:a16="http://schemas.microsoft.com/office/drawing/2014/main" id="{C4ADB4A1-6D87-48BE-A372-B3A14AA77D73}"/>
                  </a:ext>
                </a:extLst>
              </p:cNvPr>
              <p:cNvGrpSpPr/>
              <p:nvPr/>
            </p:nvGrpSpPr>
            <p:grpSpPr>
              <a:xfrm>
                <a:off x="1446066" y="1340768"/>
                <a:ext cx="216024" cy="216025"/>
                <a:chOff x="1169816" y="1340768"/>
                <a:chExt cx="216024" cy="216025"/>
              </a:xfrm>
            </p:grpSpPr>
            <p:sp>
              <p:nvSpPr>
                <p:cNvPr id="108" name="직사각형 107">
                  <a:extLst>
                    <a:ext uri="{FF2B5EF4-FFF2-40B4-BE49-F238E27FC236}">
                      <a16:creationId xmlns:a16="http://schemas.microsoft.com/office/drawing/2014/main" id="{699F6B4F-C461-4FC9-B741-1DC94CFA4E5C}"/>
                    </a:ext>
                  </a:extLst>
                </p:cNvPr>
                <p:cNvSpPr/>
                <p:nvPr/>
              </p:nvSpPr>
              <p:spPr>
                <a:xfrm>
                  <a:off x="1169816" y="1340768"/>
                  <a:ext cx="216024" cy="216023"/>
                </a:xfrm>
                <a:prstGeom prst="rect">
                  <a:avLst/>
                </a:prstGeom>
                <a:solidFill>
                  <a:srgbClr val="0062A8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09" name="직사각형 5">
                  <a:extLst>
                    <a:ext uri="{FF2B5EF4-FFF2-40B4-BE49-F238E27FC236}">
                      <a16:creationId xmlns:a16="http://schemas.microsoft.com/office/drawing/2014/main" id="{7B2C100D-90B7-4474-99F4-68E77188E9E4}"/>
                    </a:ext>
                  </a:extLst>
                </p:cNvPr>
                <p:cNvSpPr/>
                <p:nvPr/>
              </p:nvSpPr>
              <p:spPr>
                <a:xfrm>
                  <a:off x="1217657" y="1380802"/>
                  <a:ext cx="168183" cy="175991"/>
                </a:xfrm>
                <a:custGeom>
                  <a:avLst/>
                  <a:gdLst>
                    <a:gd name="connsiteX0" fmla="*/ 0 w 216024"/>
                    <a:gd name="connsiteY0" fmla="*/ 0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  <a:gd name="connsiteX4" fmla="*/ 0 w 216024"/>
                    <a:gd name="connsiteY4" fmla="*/ 0 h 216024"/>
                    <a:gd name="connsiteX0" fmla="*/ 0 w 216024"/>
                    <a:gd name="connsiteY0" fmla="*/ 216024 h 216024"/>
                    <a:gd name="connsiteX1" fmla="*/ 216024 w 216024"/>
                    <a:gd name="connsiteY1" fmla="*/ 0 h 216024"/>
                    <a:gd name="connsiteX2" fmla="*/ 216024 w 216024"/>
                    <a:gd name="connsiteY2" fmla="*/ 216024 h 216024"/>
                    <a:gd name="connsiteX3" fmla="*/ 0 w 216024"/>
                    <a:gd name="connsiteY3" fmla="*/ 216024 h 21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024" h="216024">
                      <a:moveTo>
                        <a:pt x="0" y="216024"/>
                      </a:moveTo>
                      <a:lnTo>
                        <a:pt x="216024" y="0"/>
                      </a:lnTo>
                      <a:lnTo>
                        <a:pt x="216024" y="216024"/>
                      </a:lnTo>
                      <a:lnTo>
                        <a:pt x="0" y="216024"/>
                      </a:lnTo>
                      <a:close/>
                    </a:path>
                  </a:pathLst>
                </a:custGeom>
                <a:solidFill>
                  <a:srgbClr val="00376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sp>
            <p:nvSpPr>
              <p:cNvPr id="107" name="직사각형 106">
                <a:extLst>
                  <a:ext uri="{FF2B5EF4-FFF2-40B4-BE49-F238E27FC236}">
                    <a16:creationId xmlns:a16="http://schemas.microsoft.com/office/drawing/2014/main" id="{4FA9FD64-D798-435D-9DBE-863174882713}"/>
                  </a:ext>
                </a:extLst>
              </p:cNvPr>
              <p:cNvSpPr/>
              <p:nvPr/>
            </p:nvSpPr>
            <p:spPr>
              <a:xfrm>
                <a:off x="1507927" y="1402631"/>
                <a:ext cx="92298" cy="92298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BB275FA-E976-4138-A13A-D1D1ED22E576}"/>
                </a:ext>
              </a:extLst>
            </p:cNvPr>
            <p:cNvSpPr txBox="1"/>
            <p:nvPr/>
          </p:nvSpPr>
          <p:spPr>
            <a:xfrm>
              <a:off x="6353177" y="4108290"/>
              <a:ext cx="47148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① 질병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사고</a:t>
              </a:r>
              <a:r>
                <a:rPr lang="en-US" altLang="ko-KR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</a:t>
              </a:r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업무상 국외출장 등으로 교육을 받을 수 없는 경우</a:t>
              </a:r>
              <a:endParaRPr lang="en-US" altLang="ko-KR" sz="1400" ker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②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영업에 직접 종사하지 않는 경우</a:t>
              </a:r>
              <a:endParaRPr lang="en-US" altLang="ko-KR" sz="1400" ker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③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같은 영업자가 둘 이상의 장소에서 영업을 하려는 경우</a:t>
              </a:r>
              <a:endParaRPr lang="en-US" altLang="ko-KR" sz="1400" ker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ko-KR" altLang="en-US" sz="1400" ker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④ </a:t>
              </a:r>
              <a:r>
                <a:rPr lang="ko-KR" altLang="en-US" sz="1400" kern="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외국인인 경우</a:t>
              </a:r>
              <a:endParaRPr lang="en-US" altLang="ko-KR" sz="1400" kern="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1562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97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KoPub돋움체 Bold</vt:lpstr>
      <vt:lpstr>KoPub돋움체 Medium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34</cp:revision>
  <dcterms:created xsi:type="dcterms:W3CDTF">2023-07-06T04:25:30Z</dcterms:created>
  <dcterms:modified xsi:type="dcterms:W3CDTF">2023-07-19T08:31:06Z</dcterms:modified>
</cp:coreProperties>
</file>